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_rels/presentation.xml.rels" ContentType="application/vnd.openxmlformats-package.relationships+xml"/>
  <Override PartName="/ppt/media/image57.png" ContentType="image/png"/>
  <Override PartName="/ppt/media/image5.wmf" ContentType="image/x-wmf"/>
  <Override PartName="/ppt/media/image56.png" ContentType="image/png"/>
  <Override PartName="/ppt/media/image4.wmf" ContentType="image/x-wmf"/>
  <Override PartName="/ppt/media/image55.png" ContentType="image/png"/>
  <Override PartName="/ppt/media/image3.wmf" ContentType="image/x-wmf"/>
  <Override PartName="/ppt/media/image41.png" ContentType="image/png"/>
  <Override PartName="/ppt/media/image40.png" ContentType="image/png"/>
  <Override PartName="/ppt/media/image34.png" ContentType="image/png"/>
  <Override PartName="/ppt/media/image2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9.png" ContentType="image/png"/>
  <Override PartName="/ppt/media/image66.png" ContentType="image/png"/>
  <Override PartName="/ppt/media/image28.png" ContentType="image/png"/>
  <Override PartName="/ppt/media/image65.png" ContentType="image/png"/>
  <Override PartName="/ppt/media/image27.png" ContentType="image/png"/>
  <Override PartName="/ppt/media/image64.png" ContentType="image/png"/>
  <Override PartName="/ppt/media/image25.png" ContentType="image/png"/>
  <Override PartName="/ppt/media/image62.png" ContentType="image/png"/>
  <Override PartName="/ppt/media/image7.wmf" ContentType="image/x-wmf"/>
  <Override PartName="/ppt/media/image59.png" ContentType="image/png"/>
  <Override PartName="/ppt/media/image22.png" ContentType="image/png"/>
  <Override PartName="/ppt/media/image61.png" ContentType="image/png"/>
  <Override PartName="/ppt/media/image24.png" ContentType="image/png"/>
  <Override PartName="/ppt/media/image6.wmf" ContentType="image/x-wmf"/>
  <Override PartName="/ppt/media/image58.png" ContentType="image/png"/>
  <Override PartName="/ppt/media/image21.png" ContentType="image/png"/>
  <Override PartName="/ppt/media/image19.wmf" ContentType="image/x-wmf"/>
  <Override PartName="/ppt/media/image60.png" ContentType="image/png"/>
  <Override PartName="/ppt/media/image23.png" ContentType="image/png"/>
  <Override PartName="/ppt/media/image20.wmf" ContentType="image/x-wmf"/>
  <Override PartName="/ppt/media/image63.png" ContentType="image/png"/>
  <Override PartName="/ppt/media/image26.png" ContentType="image/png"/>
  <Override PartName="/ppt/media/image50.png" ContentType="image/png"/>
  <Override PartName="/ppt/media/image54.png" ContentType="image/png"/>
  <Override PartName="/ppt/media/image11.wmf" ContentType="image/x-wmf"/>
  <Override PartName="/ppt/media/image8.wmf" ContentType="image/x-wmf"/>
  <Override PartName="/ppt/media/image42.png" ContentType="image/png"/>
  <Override PartName="/ppt/media/image12.jpeg" ContentType="image/jpeg"/>
  <Override PartName="/ppt/media/image18.png" ContentType="image/png"/>
  <Override PartName="/ppt/media/image9.png" ContentType="image/png"/>
  <Override PartName="/ppt/media/image13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1.png" ContentType="image/png"/>
  <Override PartName="/ppt/media/image52.png" ContentType="image/png"/>
  <Override PartName="/ppt/media/image1.wmf" ContentType="image/x-wmf"/>
  <Override PartName="/ppt/media/image10.wmf" ContentType="image/x-wmf"/>
  <Override PartName="/ppt/media/image5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58A649-A59C-44DA-9F3F-DAC3CA1084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CFB9D8-1962-4320-AF64-6DAAC62A7E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E7368E-D8C0-4C24-9E03-ACC5850DD3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98B67B1-D6D8-467A-ACA5-89ABCCB107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6F36FE6-076D-4ADE-9AB0-9B68A0C258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A5CC073-9884-478E-BC4C-7ED5E3189DEB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1222E1-77A2-49A1-BD24-A1ECC40C12FC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C34A92A-65FB-4C54-8944-2FAA32E4C43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7D1FE86-90A8-4D56-889F-FF458FDB84CA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1C1727B-4445-433E-AE3C-BDCD06099B4D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wmf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wmf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"/>
          <p:cNvSpPr/>
          <p:nvPr/>
        </p:nvSpPr>
        <p:spPr>
          <a:xfrm>
            <a:off x="4640400" y="299880"/>
            <a:ext cx="2441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ptos"/>
                <a:ea typeface="DejaVu Sans"/>
              </a:rPr>
              <a:t>DC Microgrid Control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09520" y="17460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P_DG_Range = -15:step_size:10;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P_DG in linear scale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P_Line_Range = 0:step_size:15;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Range for P_Line in linear scale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" name="Picture 4" descr=""/>
          <p:cNvPicPr/>
          <p:nvPr/>
        </p:nvPicPr>
        <p:blipFill>
          <a:blip r:embed="rId1"/>
          <a:stretch/>
        </p:blipFill>
        <p:spPr>
          <a:xfrm>
            <a:off x="0" y="107316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deltaP_DG * rand(1, numOfDGs);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deltaP_Line * rand(1, numOfLines);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1"/>
          <a:stretch/>
        </p:blipFill>
        <p:spPr>
          <a:xfrm>
            <a:off x="3971880" y="2467080"/>
            <a:ext cx="4246200" cy="317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9999"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212121"/>
                </a:solidFill>
                <a:latin typeface="Menlo"/>
              </a:rPr>
              <a:t>plotCombinedControlDesignVariation</a:t>
            </a:r>
            <a:br>
              <a:rPr sz="44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piVals = P_DG + rand(1, numOfDGs) + 1/2 * deltaP_DG;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plVals = P_Line + rand(1, numOfLines) + 1/2 * deltaP_Line;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Picture 4" descr=""/>
          <p:cNvPicPr/>
          <p:nvPr/>
        </p:nvPicPr>
        <p:blipFill>
          <a:blip r:embed="rId1"/>
          <a:stretch/>
        </p:blipFill>
        <p:spPr>
          <a:xfrm>
            <a:off x="3629160" y="2514600"/>
            <a:ext cx="4246200" cy="317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88" descr=""/>
          <p:cNvPicPr/>
          <p:nvPr/>
        </p:nvPicPr>
        <p:blipFill>
          <a:blip r:embed="rId1"/>
          <a:stretch/>
        </p:blipFill>
        <p:spPr>
          <a:xfrm>
            <a:off x="2057400" y="685800"/>
            <a:ext cx="7999560" cy="6315120"/>
          </a:xfrm>
          <a:prstGeom prst="rect">
            <a:avLst/>
          </a:prstGeom>
          <a:ln w="0">
            <a:noFill/>
          </a:ln>
        </p:spPr>
      </p:pic>
      <p:sp>
        <p:nvSpPr>
          <p:cNvPr id="59" name="TextBox 89"/>
          <p:cNvSpPr/>
          <p:nvPr/>
        </p:nvSpPr>
        <p:spPr>
          <a:xfrm>
            <a:off x="511200" y="228600"/>
            <a:ext cx="6573960" cy="38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piVals = P_DG + deltaP_DG * rand(1, numOfDGs) - 1/2 * deltaP_DG;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            </a:t>
            </a:r>
            <a:r>
              <a:rPr b="0" lang="en-US" sz="1000" spc="-1" strike="noStrike">
                <a:solidFill>
                  <a:srgbClr val="000000"/>
                </a:solidFill>
                <a:latin typeface="Consolas;Courier"/>
                <a:ea typeface="DejaVu Sans"/>
              </a:rPr>
              <a:t>plVals = P_Line + deltaP_Line * rand(1, numOfLines) - 1/2 * deltaP_Line;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Rectangle 90"/>
          <p:cNvSpPr/>
          <p:nvPr/>
        </p:nvSpPr>
        <p:spPr>
          <a:xfrm rot="21535200">
            <a:off x="5403240" y="3051000"/>
            <a:ext cx="383760" cy="335160"/>
          </a:xfrm>
          <a:prstGeom prst="rect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1" name="Straight Connector 91"/>
          <p:cNvSpPr/>
          <p:nvPr/>
        </p:nvSpPr>
        <p:spPr>
          <a:xfrm>
            <a:off x="541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2" name="Straight Connector 92"/>
          <p:cNvSpPr/>
          <p:nvPr/>
        </p:nvSpPr>
        <p:spPr>
          <a:xfrm>
            <a:off x="5774400" y="2057400"/>
            <a:ext cx="360" cy="320040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3" name="Straight Connector 93"/>
          <p:cNvSpPr/>
          <p:nvPr/>
        </p:nvSpPr>
        <p:spPr>
          <a:xfrm flipH="1">
            <a:off x="4174200" y="3344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64" name="Straight Connector 94"/>
          <p:cNvSpPr/>
          <p:nvPr/>
        </p:nvSpPr>
        <p:spPr>
          <a:xfrm flipH="1">
            <a:off x="4174200" y="3092400"/>
            <a:ext cx="3369600" cy="360"/>
          </a:xfrm>
          <a:prstGeom prst="line">
            <a:avLst/>
          </a:prstGeom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95" descr=""/>
          <p:cNvPicPr/>
          <p:nvPr/>
        </p:nvPicPr>
        <p:blipFill>
          <a:blip r:embed="rId1"/>
          <a:stretch/>
        </p:blipFill>
        <p:spPr>
          <a:xfrm>
            <a:off x="7027920" y="360"/>
            <a:ext cx="4629240" cy="6856200"/>
          </a:xfrm>
          <a:prstGeom prst="rect">
            <a:avLst/>
          </a:prstGeom>
          <a:ln w="0">
            <a:noFill/>
          </a:ln>
        </p:spPr>
      </p:pic>
      <p:pic>
        <p:nvPicPr>
          <p:cNvPr id="66" name="Picture 96" descr=""/>
          <p:cNvPicPr/>
          <p:nvPr/>
        </p:nvPicPr>
        <p:blipFill>
          <a:blip r:embed="rId2"/>
          <a:stretch/>
        </p:blipFill>
        <p:spPr>
          <a:xfrm>
            <a:off x="238320" y="53640"/>
            <a:ext cx="5246640" cy="3067560"/>
          </a:xfrm>
          <a:prstGeom prst="rect">
            <a:avLst/>
          </a:prstGeom>
          <a:ln w="0">
            <a:noFill/>
          </a:ln>
        </p:spPr>
      </p:pic>
      <p:pic>
        <p:nvPicPr>
          <p:cNvPr id="67" name="Picture 97" descr=""/>
          <p:cNvPicPr/>
          <p:nvPr/>
        </p:nvPicPr>
        <p:blipFill>
          <a:blip r:embed="rId3"/>
          <a:stretch/>
        </p:blipFill>
        <p:spPr>
          <a:xfrm>
            <a:off x="85320" y="3019680"/>
            <a:ext cx="5399640" cy="269388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98" descr=""/>
          <p:cNvPicPr/>
          <p:nvPr/>
        </p:nvPicPr>
        <p:blipFill>
          <a:blip r:embed="rId4"/>
          <a:stretch/>
        </p:blipFill>
        <p:spPr>
          <a:xfrm>
            <a:off x="152640" y="5715000"/>
            <a:ext cx="6246720" cy="138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2720" y="13428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10.^(-5:step_size:0);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10.^(-5:step_size:0;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br>
              <a:rPr sz="1200"/>
            </a:br>
            <a:br>
              <a:rPr sz="1200"/>
            </a:b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" name="Picture 3" descr=""/>
          <p:cNvPicPr/>
          <p:nvPr/>
        </p:nvPicPr>
        <p:blipFill>
          <a:blip r:embed="rId1"/>
          <a:stretch/>
        </p:blipFill>
        <p:spPr>
          <a:xfrm>
            <a:off x="-95400" y="115884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5680" y="-9216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0e00ff"/>
                </a:solidFill>
                <a:latin typeface="Menlo"/>
              </a:rPr>
              <a:t>function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plotTestBothFeasibility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step_size = 0.5;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piRange = 10.^(-5:step_size:5); 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plRange = 10.^(-5:step_size:5;</a:t>
            </a:r>
            <a:br>
              <a:rPr sz="1200"/>
            </a:b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squareSize = step_size</a:t>
            </a:r>
            <a:br>
              <a:rPr sz="1200"/>
            </a:br>
            <a:r>
              <a:rPr b="0" lang="en-US" sz="1200" spc="-1" strike="noStrike">
                <a:solidFill>
                  <a:srgbClr val="008013"/>
                </a:solidFill>
                <a:latin typeface="Menlo"/>
              </a:rPr>
              <a:t> </a:t>
            </a:r>
            <a:r>
              <a:rPr b="0" lang="en-US" sz="1200" spc="-1" strike="noStrike">
                <a:solidFill>
                  <a:schemeClr val="dk1"/>
                </a:solidFill>
                <a:latin typeface="Menlo"/>
              </a:rPr>
              <a:t>numRandomPoints = 10;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" name="Picture 5" descr=""/>
          <p:cNvPicPr/>
          <p:nvPr/>
        </p:nvPicPr>
        <p:blipFill>
          <a:blip r:embed="rId1"/>
          <a:stretch/>
        </p:blipFill>
        <p:spPr>
          <a:xfrm>
            <a:off x="0" y="1233000"/>
            <a:ext cx="12190680" cy="606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495720" y="1371600"/>
            <a:ext cx="5446800" cy="4303800"/>
          </a:xfrm>
          <a:prstGeom prst="rect">
            <a:avLst/>
          </a:prstGeom>
          <a:ln w="0"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7086600" y="1867320"/>
            <a:ext cx="5446800" cy="43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3924720" y="1828800"/>
            <a:ext cx="5446800" cy="430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2514600" y="330120"/>
            <a:ext cx="58204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"/>
          <p:cNvSpPr/>
          <p:nvPr/>
        </p:nvSpPr>
        <p:spPr>
          <a:xfrm>
            <a:off x="4343400" y="630720"/>
            <a:ext cx="62348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"/>
          <p:cNvSpPr/>
          <p:nvPr/>
        </p:nvSpPr>
        <p:spPr>
          <a:xfrm>
            <a:off x="5282640" y="914400"/>
            <a:ext cx="7061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81360" y="0"/>
            <a:ext cx="4032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2747880" cy="228528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3195360" y="1600200"/>
            <a:ext cx="2747520" cy="228528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9144000" y="1511280"/>
            <a:ext cx="2854440" cy="237420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457200" y="1600200"/>
            <a:ext cx="2625840" cy="21841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228600" y="4191480"/>
            <a:ext cx="2930040" cy="2437200"/>
          </a:xfrm>
          <a:prstGeom prst="rect">
            <a:avLst/>
          </a:prstGeom>
          <a:ln w="0">
            <a:noFill/>
          </a:ln>
        </p:spPr>
      </p:pic>
      <p:pic>
        <p:nvPicPr>
          <p:cNvPr id="85" name="" descr=""/>
          <p:cNvPicPr/>
          <p:nvPr/>
        </p:nvPicPr>
        <p:blipFill>
          <a:blip r:embed="rId6"/>
          <a:stretch/>
        </p:blipFill>
        <p:spPr>
          <a:xfrm rot="15000">
            <a:off x="9258120" y="4120920"/>
            <a:ext cx="2850840" cy="237132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7"/>
          <a:stretch/>
        </p:blipFill>
        <p:spPr>
          <a:xfrm>
            <a:off x="6167160" y="4114800"/>
            <a:ext cx="2747520" cy="228528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8"/>
          <a:stretch/>
        </p:blipFill>
        <p:spPr>
          <a:xfrm>
            <a:off x="3200400" y="4254480"/>
            <a:ext cx="2579400" cy="214560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9"/>
          <a:stretch/>
        </p:blipFill>
        <p:spPr>
          <a:xfrm>
            <a:off x="7086600" y="2348640"/>
            <a:ext cx="1847520" cy="153684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10"/>
          <a:stretch/>
        </p:blipFill>
        <p:spPr>
          <a:xfrm>
            <a:off x="7543800" y="5106960"/>
            <a:ext cx="1554840" cy="1293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Define the correct range for piScalar and plScalar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10.^(-15:1:0);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" name="Picture 4" descr=""/>
          <p:cNvPicPr/>
          <p:nvPr/>
        </p:nvPicPr>
        <p:blipFill>
          <a:blip r:embed="rId1"/>
          <a:stretch/>
        </p:blipFill>
        <p:spPr>
          <a:xfrm>
            <a:off x="-305640" y="102780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2514600" y="330120"/>
            <a:ext cx="58204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4343400" y="630720"/>
            <a:ext cx="62348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"/>
          <p:cNvSpPr/>
          <p:nvPr/>
        </p:nvSpPr>
        <p:spPr>
          <a:xfrm>
            <a:off x="5282640" y="914400"/>
            <a:ext cx="7061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652480" y="4042440"/>
            <a:ext cx="3290400" cy="288432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5754960" y="4114800"/>
            <a:ext cx="3388320" cy="281196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9144000" y="1270080"/>
            <a:ext cx="3047400" cy="26481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5943600" y="1338120"/>
            <a:ext cx="2971080" cy="254736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tretch/>
        </p:blipFill>
        <p:spPr>
          <a:xfrm>
            <a:off x="2971800" y="1303920"/>
            <a:ext cx="2971080" cy="258156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6"/>
          <a:stretch/>
        </p:blipFill>
        <p:spPr>
          <a:xfrm>
            <a:off x="0" y="1303560"/>
            <a:ext cx="2971080" cy="2581920"/>
          </a:xfrm>
          <a:prstGeom prst="rect">
            <a:avLst/>
          </a:prstGeom>
          <a:ln w="0">
            <a:noFill/>
          </a:ln>
        </p:spPr>
      </p:pic>
      <p:sp>
        <p:nvSpPr>
          <p:cNvPr id="99" name=""/>
          <p:cNvSpPr/>
          <p:nvPr/>
        </p:nvSpPr>
        <p:spPr>
          <a:xfrm>
            <a:off x="81360" y="0"/>
            <a:ext cx="4032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228600" y="4572000"/>
            <a:ext cx="13870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Zoomed in: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8915400" y="1371600"/>
            <a:ext cx="2854440" cy="2374200"/>
          </a:xfrm>
          <a:prstGeom prst="rect">
            <a:avLst/>
          </a:prstGeom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8915400" y="4114800"/>
            <a:ext cx="2793600" cy="2323800"/>
          </a:xfrm>
          <a:prstGeom prst="rect">
            <a:avLst/>
          </a:prstGeom>
          <a:ln w="0">
            <a:noFill/>
          </a:ln>
        </p:spPr>
      </p:pic>
      <p:sp>
        <p:nvSpPr>
          <p:cNvPr id="103" name=""/>
          <p:cNvSpPr/>
          <p:nvPr/>
        </p:nvSpPr>
        <p:spPr>
          <a:xfrm>
            <a:off x="4800600" y="914400"/>
            <a:ext cx="7473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"/>
          <p:cNvSpPr/>
          <p:nvPr/>
        </p:nvSpPr>
        <p:spPr>
          <a:xfrm>
            <a:off x="4114800" y="558720"/>
            <a:ext cx="6372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5943600" y="3661560"/>
            <a:ext cx="2742480" cy="2281320"/>
          </a:xfrm>
          <a:prstGeom prst="rect">
            <a:avLst/>
          </a:prstGeom>
          <a:ln w="0">
            <a:noFill/>
          </a:ln>
        </p:spPr>
      </p:pic>
      <p:pic>
        <p:nvPicPr>
          <p:cNvPr id="106" name="" descr=""/>
          <p:cNvPicPr/>
          <p:nvPr/>
        </p:nvPicPr>
        <p:blipFill>
          <a:blip r:embed="rId4"/>
          <a:stretch/>
        </p:blipFill>
        <p:spPr>
          <a:xfrm>
            <a:off x="5943600" y="1282680"/>
            <a:ext cx="2854440" cy="237420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2971800" y="1270080"/>
            <a:ext cx="2742480" cy="2281320"/>
          </a:xfrm>
          <a:prstGeom prst="rect">
            <a:avLst/>
          </a:prstGeom>
          <a:ln w="0">
            <a:noFill/>
          </a:ln>
        </p:spPr>
      </p:pic>
      <p:sp>
        <p:nvSpPr>
          <p:cNvPr id="108" name=""/>
          <p:cNvSpPr/>
          <p:nvPr/>
        </p:nvSpPr>
        <p:spPr>
          <a:xfrm>
            <a:off x="2743200" y="203040"/>
            <a:ext cx="5409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6"/>
          <a:stretch/>
        </p:blipFill>
        <p:spPr>
          <a:xfrm>
            <a:off x="2971800" y="3657600"/>
            <a:ext cx="2747520" cy="2285280"/>
          </a:xfrm>
          <a:prstGeom prst="rect">
            <a:avLst/>
          </a:prstGeom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261360" y="0"/>
            <a:ext cx="4995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7"/>
          <a:stretch/>
        </p:blipFill>
        <p:spPr>
          <a:xfrm>
            <a:off x="221040" y="4114800"/>
            <a:ext cx="2750040" cy="2287440"/>
          </a:xfrm>
          <a:prstGeom prst="rect">
            <a:avLst/>
          </a:prstGeom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8"/>
          <a:stretch/>
        </p:blipFill>
        <p:spPr>
          <a:xfrm>
            <a:off x="0" y="1371600"/>
            <a:ext cx="2742480" cy="22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3193200" y="1371600"/>
            <a:ext cx="2956320" cy="2437200"/>
          </a:xfrm>
          <a:prstGeom prst="rect">
            <a:avLst/>
          </a:prstGeom>
          <a:ln w="0">
            <a:noFill/>
          </a:ln>
        </p:spPr>
      </p:pic>
      <p:sp>
        <p:nvSpPr>
          <p:cNvPr id="114" name=""/>
          <p:cNvSpPr/>
          <p:nvPr/>
        </p:nvSpPr>
        <p:spPr>
          <a:xfrm>
            <a:off x="4800600" y="1015920"/>
            <a:ext cx="7061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"/>
          <p:cNvSpPr/>
          <p:nvPr/>
        </p:nvSpPr>
        <p:spPr>
          <a:xfrm>
            <a:off x="3657600" y="660240"/>
            <a:ext cx="59590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"/>
          <p:cNvSpPr/>
          <p:nvPr/>
        </p:nvSpPr>
        <p:spPr>
          <a:xfrm>
            <a:off x="261360" y="0"/>
            <a:ext cx="4995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0" y="1371600"/>
            <a:ext cx="3199680" cy="2511360"/>
          </a:xfrm>
          <a:prstGeom prst="rect">
            <a:avLst/>
          </a:prstGeom>
          <a:ln w="0">
            <a:noFill/>
          </a:ln>
        </p:spPr>
      </p:pic>
      <p:sp>
        <p:nvSpPr>
          <p:cNvPr id="118" name=""/>
          <p:cNvSpPr/>
          <p:nvPr/>
        </p:nvSpPr>
        <p:spPr>
          <a:xfrm>
            <a:off x="2041200" y="355680"/>
            <a:ext cx="59590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3"/>
          <a:stretch/>
        </p:blipFill>
        <p:spPr>
          <a:xfrm>
            <a:off x="6172200" y="1379520"/>
            <a:ext cx="3053880" cy="2540160"/>
          </a:xfrm>
          <a:prstGeom prst="rect">
            <a:avLst/>
          </a:prstGeom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4"/>
          <a:stretch/>
        </p:blipFill>
        <p:spPr>
          <a:xfrm>
            <a:off x="9220320" y="1448280"/>
            <a:ext cx="2971080" cy="2361600"/>
          </a:xfrm>
          <a:prstGeom prst="rect">
            <a:avLst/>
          </a:prstGeom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5"/>
          <a:stretch/>
        </p:blipFill>
        <p:spPr>
          <a:xfrm>
            <a:off x="9372600" y="4515480"/>
            <a:ext cx="2971080" cy="2341800"/>
          </a:xfrm>
          <a:prstGeom prst="rect">
            <a:avLst/>
          </a:prstGeom>
          <a:ln w="0">
            <a:noFill/>
          </a:ln>
        </p:spPr>
      </p:pic>
      <p:pic>
        <p:nvPicPr>
          <p:cNvPr id="122" name="" descr=""/>
          <p:cNvPicPr/>
          <p:nvPr/>
        </p:nvPicPr>
        <p:blipFill>
          <a:blip r:embed="rId6"/>
          <a:stretch/>
        </p:blipFill>
        <p:spPr>
          <a:xfrm>
            <a:off x="6287040" y="4343400"/>
            <a:ext cx="2932560" cy="2439360"/>
          </a:xfrm>
          <a:prstGeom prst="rect">
            <a:avLst/>
          </a:prstGeom>
          <a:ln w="0">
            <a:noFill/>
          </a:ln>
        </p:spPr>
      </p:pic>
      <p:pic>
        <p:nvPicPr>
          <p:cNvPr id="123" name="" descr=""/>
          <p:cNvPicPr/>
          <p:nvPr/>
        </p:nvPicPr>
        <p:blipFill>
          <a:blip r:embed="rId7"/>
          <a:stretch/>
        </p:blipFill>
        <p:spPr>
          <a:xfrm>
            <a:off x="3200400" y="4343400"/>
            <a:ext cx="2932560" cy="2439360"/>
          </a:xfrm>
          <a:prstGeom prst="rect">
            <a:avLst/>
          </a:prstGeom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8"/>
          <a:stretch/>
        </p:blipFill>
        <p:spPr>
          <a:xfrm>
            <a:off x="0" y="4343400"/>
            <a:ext cx="2742480" cy="240840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9"/>
          <a:stretch/>
        </p:blipFill>
        <p:spPr>
          <a:xfrm>
            <a:off x="-2671920" y="2514600"/>
            <a:ext cx="2747520" cy="2285280"/>
          </a:xfrm>
          <a:prstGeom prst="rect">
            <a:avLst/>
          </a:prstGeom>
          <a:ln w="0">
            <a:noFill/>
          </a:ln>
        </p:spPr>
      </p:pic>
      <p:sp>
        <p:nvSpPr>
          <p:cNvPr id="126" name=""/>
          <p:cNvSpPr/>
          <p:nvPr/>
        </p:nvSpPr>
        <p:spPr>
          <a:xfrm>
            <a:off x="75960" y="3944520"/>
            <a:ext cx="2209680" cy="85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With Con8New: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4572000" y="914400"/>
            <a:ext cx="3657240" cy="2894760"/>
          </a:xfrm>
          <a:prstGeom prst="rect">
            <a:avLst/>
          </a:prstGeom>
          <a:ln w="0">
            <a:noFill/>
          </a:ln>
        </p:spPr>
      </p:pic>
      <p:sp>
        <p:nvSpPr>
          <p:cNvPr id="128" name=""/>
          <p:cNvSpPr/>
          <p:nvPr/>
        </p:nvSpPr>
        <p:spPr>
          <a:xfrm>
            <a:off x="253800" y="101880"/>
            <a:ext cx="7061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"/>
          <p:cNvSpPr/>
          <p:nvPr/>
        </p:nvSpPr>
        <p:spPr>
          <a:xfrm>
            <a:off x="9301320" y="0"/>
            <a:ext cx="281412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0.01;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2"/>
          <a:stretch/>
        </p:blipFill>
        <p:spPr>
          <a:xfrm>
            <a:off x="8314920" y="914400"/>
            <a:ext cx="3571920" cy="2971440"/>
          </a:xfrm>
          <a:prstGeom prst="rect">
            <a:avLst/>
          </a:prstGeom>
          <a:ln w="0">
            <a:noFill/>
          </a:ln>
        </p:spPr>
      </p:pic>
      <p:sp>
        <p:nvSpPr>
          <p:cNvPr id="131" name=""/>
          <p:cNvSpPr/>
          <p:nvPr/>
        </p:nvSpPr>
        <p:spPr>
          <a:xfrm>
            <a:off x="4368600" y="559080"/>
            <a:ext cx="706104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onsolas;Courier"/>
                <a:ea typeface="Consolas;Courier"/>
              </a:rPr>
              <a:t>constraints = [constraints, con7_2, con7_3, con8New];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3"/>
          <a:stretch/>
        </p:blipFill>
        <p:spPr>
          <a:xfrm>
            <a:off x="8573040" y="4076280"/>
            <a:ext cx="3618720" cy="3009960"/>
          </a:xfrm>
          <a:prstGeom prst="rect">
            <a:avLst/>
          </a:prstGeom>
          <a:ln w="0">
            <a:noFill/>
          </a:ln>
        </p:spPr>
      </p:pic>
      <p:sp>
        <p:nvSpPr>
          <p:cNvPr id="133" name=""/>
          <p:cNvSpPr/>
          <p:nvPr/>
        </p:nvSpPr>
        <p:spPr>
          <a:xfrm>
            <a:off x="10515600" y="3519360"/>
            <a:ext cx="273312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0.22;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Capacitance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Rl0 = 2;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Resistance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Ll0 = 0.1;     </a:t>
            </a:r>
            <a:r>
              <a:rPr b="0" lang="en-US" sz="1050" spc="-1" strike="noStrike">
                <a:solidFill>
                  <a:srgbClr val="008013"/>
                </a:solidFill>
                <a:latin typeface="Consolas;Courier"/>
                <a:ea typeface="Consolas;Courier"/>
              </a:rPr>
              <a:t>% Line Inductance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4"/>
          <a:stretch/>
        </p:blipFill>
        <p:spPr>
          <a:xfrm>
            <a:off x="4572000" y="4114800"/>
            <a:ext cx="3657240" cy="2907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38520" y="1600200"/>
            <a:ext cx="4304520" cy="3580560"/>
          </a:xfrm>
          <a:prstGeom prst="rect">
            <a:avLst/>
          </a:prstGeom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4381920" y="1600200"/>
            <a:ext cx="4304520" cy="3580560"/>
          </a:xfrm>
          <a:prstGeom prst="rect">
            <a:avLst/>
          </a:prstGeom>
          <a:ln w="0"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8734680" y="1828800"/>
            <a:ext cx="3609360" cy="27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-790200" y="1169640"/>
            <a:ext cx="4676040" cy="3513960"/>
          </a:xfrm>
          <a:prstGeom prst="rect">
            <a:avLst/>
          </a:prstGeom>
          <a:ln w="0">
            <a:noFill/>
          </a:ln>
        </p:spPr>
      </p:pic>
      <p:sp>
        <p:nvSpPr>
          <p:cNvPr id="139" name=""/>
          <p:cNvSpPr/>
          <p:nvPr/>
        </p:nvSpPr>
        <p:spPr>
          <a:xfrm>
            <a:off x="1143000" y="26640"/>
            <a:ext cx="193608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 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114800" y="686160"/>
            <a:ext cx="4723560" cy="411408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6400800" y="82440"/>
            <a:ext cx="19342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1143360" y="27000"/>
            <a:ext cx="1696680" cy="86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8992080" y="686160"/>
            <a:ext cx="4723560" cy="4114080"/>
          </a:xfrm>
          <a:prstGeom prst="rect">
            <a:avLst/>
          </a:prstGeom>
          <a:ln w="0">
            <a:noFill/>
          </a:ln>
        </p:spPr>
      </p:pic>
      <p:sp>
        <p:nvSpPr>
          <p:cNvPr id="144" name=""/>
          <p:cNvSpPr/>
          <p:nvPr/>
        </p:nvSpPr>
        <p:spPr>
          <a:xfrm>
            <a:off x="9601200" y="0"/>
            <a:ext cx="97740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Mat_6,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4"/>
          <a:stretch/>
        </p:blipFill>
        <p:spPr>
          <a:xfrm>
            <a:off x="6400800" y="5656320"/>
            <a:ext cx="4676040" cy="3513960"/>
          </a:xfrm>
          <a:prstGeom prst="rect">
            <a:avLst/>
          </a:prstGeom>
          <a:ln w="0">
            <a:noFill/>
          </a:ln>
        </p:spPr>
      </p:pic>
      <p:sp>
        <p:nvSpPr>
          <p:cNvPr id="146" name=""/>
          <p:cNvSpPr/>
          <p:nvPr/>
        </p:nvSpPr>
        <p:spPr>
          <a:xfrm>
            <a:off x="7209360" y="4943880"/>
            <a:ext cx="19342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220;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5"/>
          <a:stretch/>
        </p:blipFill>
        <p:spPr>
          <a:xfrm>
            <a:off x="1991160" y="5741640"/>
            <a:ext cx="4180680" cy="339012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/>
          <p:nvPr/>
        </p:nvSpPr>
        <p:spPr>
          <a:xfrm>
            <a:off x="2637360" y="5055840"/>
            <a:ext cx="1934280" cy="71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C0 = 2.2;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 = Mat_4, 6_1, 6_2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Mat_5_Test1;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 </a:t>
            </a:r>
            <a:r>
              <a:rPr b="0" lang="en-US" sz="1050" spc="-1" strike="noStrike">
                <a:solidFill>
                  <a:srgbClr val="212121"/>
                </a:solidFill>
                <a:latin typeface="Consolas;Courier"/>
                <a:ea typeface="Consolas;Courier"/>
              </a:rPr>
              <a:t>W_Temp = Mat_5_Test2;</a:t>
            </a:r>
            <a:endParaRPr b="0" lang="en-US" sz="10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6"/>
          <a:stretch/>
        </p:blipFill>
        <p:spPr>
          <a:xfrm>
            <a:off x="11554200" y="2200680"/>
            <a:ext cx="4676400" cy="351432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7"/>
          <a:stretch/>
        </p:blipFill>
        <p:spPr>
          <a:xfrm>
            <a:off x="5029200" y="1828800"/>
            <a:ext cx="4676400" cy="351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piRange = 10.^(0:0.01:0.5);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Menlo"/>
              </a:rPr>
              <a:t>plRange = 10.^(-1.5:0.01:-1); </a:t>
            </a:r>
            <a:r>
              <a:rPr b="0" lang="en-US" sz="1800" spc="-1" strike="noStrike">
                <a:solidFill>
                  <a:srgbClr val="008013"/>
                </a:solidFill>
                <a:latin typeface="Menlo"/>
              </a:rPr>
              <a:t>% Adjust the range as needed</a:t>
            </a:r>
            <a:br>
              <a:rPr sz="1800"/>
            </a:b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" name="Picture 4" descr=""/>
          <p:cNvPicPr/>
          <p:nvPr/>
        </p:nvPicPr>
        <p:blipFill>
          <a:blip r:embed="rId1"/>
          <a:stretch/>
        </p:blipFill>
        <p:spPr>
          <a:xfrm>
            <a:off x="0" y="113256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" name="Picture 6" descr=""/>
          <p:cNvPicPr/>
          <p:nvPr/>
        </p:nvPicPr>
        <p:blipFill>
          <a:blip r:embed="rId1"/>
          <a:stretch/>
        </p:blipFill>
        <p:spPr>
          <a:xfrm>
            <a:off x="-500400" y="916560"/>
            <a:ext cx="12190320" cy="606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Picture 4" descr=""/>
          <p:cNvPicPr/>
          <p:nvPr/>
        </p:nvPicPr>
        <p:blipFill>
          <a:blip r:embed="rId1"/>
          <a:stretch/>
        </p:blipFill>
        <p:spPr>
          <a:xfrm>
            <a:off x="3681360" y="1881360"/>
            <a:ext cx="4960800" cy="372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Mat4_1- omitting local infeasibility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" name="Picture 4" descr=""/>
          <p:cNvPicPr/>
          <p:nvPr/>
        </p:nvPicPr>
        <p:blipFill>
          <a:blip r:embed="rId1"/>
          <a:stretch/>
        </p:blipFill>
        <p:spPr>
          <a:xfrm>
            <a:off x="3614760" y="2347920"/>
            <a:ext cx="4960800" cy="3722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Without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" name="Picture 4" descr=""/>
          <p:cNvPicPr/>
          <p:nvPr/>
        </p:nvPicPr>
        <p:blipFill>
          <a:blip r:embed="rId1"/>
          <a:stretch/>
        </p:blipFill>
        <p:spPr>
          <a:xfrm>
            <a:off x="3429000" y="2171880"/>
            <a:ext cx="5332320" cy="399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With Mat4_1: plotting p_iVals and P_lVals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Picture 4" descr=""/>
          <p:cNvPicPr/>
          <p:nvPr/>
        </p:nvPicPr>
        <p:blipFill>
          <a:blip r:embed="rId1"/>
          <a:stretch/>
        </p:blipFill>
        <p:spPr>
          <a:xfrm>
            <a:off x="3105360" y="2028960"/>
            <a:ext cx="5332320" cy="399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Aptos Display"/>
              </a:rPr>
              <a:t>Fixed Values for P_i and P_l in the global controller – set them to 10^-4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Picture 4" descr=""/>
          <p:cNvPicPr/>
          <p:nvPr/>
        </p:nvPicPr>
        <p:blipFill>
          <a:blip r:embed="rId1"/>
          <a:stretch/>
        </p:blipFill>
        <p:spPr>
          <a:xfrm>
            <a:off x="3809880" y="2514600"/>
            <a:ext cx="3960720" cy="297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</TotalTime>
  <Application>LibreOffice/24.2.5.2$Linux_X86_64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2024-08-28T12:38:33Z</dcterms:created>
  <dc:creator>Mohammad Javad</dc:creator>
  <dc:description/>
  <dc:language>en-US</dc:language>
  <cp:lastModifiedBy/>
  <dcterms:modified xsi:type="dcterms:W3CDTF">2024-09-09T12:14:45Z</dcterms:modified>
  <cp:revision>19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16</vt:r8>
  </property>
</Properties>
</file>